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273" r:id="rId12"/>
    <p:sldId id="296" r:id="rId13"/>
    <p:sldId id="274" r:id="rId14"/>
    <p:sldId id="348" r:id="rId15"/>
    <p:sldId id="351" r:id="rId16"/>
    <p:sldId id="276" r:id="rId17"/>
    <p:sldId id="277" r:id="rId18"/>
    <p:sldId id="279" r:id="rId19"/>
    <p:sldId id="280" r:id="rId20"/>
    <p:sldId id="281" r:id="rId21"/>
    <p:sldId id="298" r:id="rId22"/>
    <p:sldId id="324" r:id="rId23"/>
    <p:sldId id="282" r:id="rId24"/>
    <p:sldId id="299" r:id="rId25"/>
    <p:sldId id="301" r:id="rId26"/>
    <p:sldId id="293" r:id="rId27"/>
    <p:sldId id="294" r:id="rId28"/>
    <p:sldId id="288" r:id="rId29"/>
    <p:sldId id="328" r:id="rId30"/>
    <p:sldId id="325" r:id="rId31"/>
    <p:sldId id="302" r:id="rId32"/>
    <p:sldId id="305" r:id="rId33"/>
    <p:sldId id="326" r:id="rId34"/>
    <p:sldId id="314" r:id="rId35"/>
    <p:sldId id="312" r:id="rId36"/>
    <p:sldId id="315" r:id="rId37"/>
    <p:sldId id="269" r:id="rId38"/>
    <p:sldId id="306" r:id="rId39"/>
    <p:sldId id="320" r:id="rId40"/>
    <p:sldId id="327" r:id="rId41"/>
    <p:sldId id="260" r:id="rId42"/>
    <p:sldId id="332" r:id="rId43"/>
    <p:sldId id="330" r:id="rId44"/>
    <p:sldId id="331" r:id="rId45"/>
    <p:sldId id="329" r:id="rId46"/>
    <p:sldId id="350" r:id="rId47"/>
    <p:sldId id="333" r:id="rId48"/>
    <p:sldId id="334" r:id="rId49"/>
    <p:sldId id="337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Colonna MT" panose="04020805060202030203" pitchFamily="82" charset="0"/>
      <p:regular r:id="rId67"/>
    </p:embeddedFont>
    <p:embeddedFont>
      <p:font typeface="Edwardian Script ITC" panose="030303020407070D0804" pitchFamily="66" charset="0"/>
      <p:regular r:id="rId68"/>
    </p:embeddedFont>
    <p:embeddedFont>
      <p:font typeface="Wingdings 2" panose="05020102010507070707" pitchFamily="18" charset="2"/>
      <p:regular r:id="rId6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89872" autoAdjust="0"/>
  </p:normalViewPr>
  <p:slideViewPr>
    <p:cSldViewPr snapToGrid="0">
      <p:cViewPr>
        <p:scale>
          <a:sx n="87" d="100"/>
          <a:sy n="87" d="100"/>
        </p:scale>
        <p:origin x="60" y="300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49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2022/4/19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jpeg"/><Relationship Id="rId9" Type="http://schemas.openxmlformats.org/officeDocument/2006/relationships/slide" Target="slide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8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12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11" Type="http://schemas.openxmlformats.org/officeDocument/2006/relationships/image" Target="../media/image16.jpe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5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9.png"/><Relationship Id="rId1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slide" Target="slide44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slide" Target="slide44.xml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0.png"/><Relationship Id="rId9" Type="http://schemas.openxmlformats.org/officeDocument/2006/relationships/slide" Target="slide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slide" Target="slide4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slide" Target="slide4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slide" Target="slide24.xml"/><Relationship Id="rId26" Type="http://schemas.openxmlformats.org/officeDocument/2006/relationships/slide" Target="slide34.xml"/><Relationship Id="rId3" Type="http://schemas.openxmlformats.org/officeDocument/2006/relationships/slide" Target="slide5.xml"/><Relationship Id="rId21" Type="http://schemas.openxmlformats.org/officeDocument/2006/relationships/slide" Target="slide27.xml"/><Relationship Id="rId7" Type="http://schemas.openxmlformats.org/officeDocument/2006/relationships/slide" Target="slide10.xml"/><Relationship Id="rId12" Type="http://schemas.openxmlformats.org/officeDocument/2006/relationships/slide" Target="slide17.xml"/><Relationship Id="rId17" Type="http://schemas.openxmlformats.org/officeDocument/2006/relationships/slide" Target="slide23.xml"/><Relationship Id="rId25" Type="http://schemas.openxmlformats.org/officeDocument/2006/relationships/slide" Target="slide32.xml"/><Relationship Id="rId33" Type="http://schemas.openxmlformats.org/officeDocument/2006/relationships/slide" Target="slide44.xml"/><Relationship Id="rId2" Type="http://schemas.openxmlformats.org/officeDocument/2006/relationships/notesSlide" Target="../notesSlides/notesSlide34.xml"/><Relationship Id="rId16" Type="http://schemas.openxmlformats.org/officeDocument/2006/relationships/slide" Target="slide21.xml"/><Relationship Id="rId20" Type="http://schemas.openxmlformats.org/officeDocument/2006/relationships/slide" Target="slide26.xml"/><Relationship Id="rId29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6.xml"/><Relationship Id="rId24" Type="http://schemas.openxmlformats.org/officeDocument/2006/relationships/slide" Target="slide31.xml"/><Relationship Id="rId32" Type="http://schemas.openxmlformats.org/officeDocument/2006/relationships/slide" Target="slide41.xml"/><Relationship Id="rId5" Type="http://schemas.openxmlformats.org/officeDocument/2006/relationships/slide" Target="slide7.xml"/><Relationship Id="rId15" Type="http://schemas.openxmlformats.org/officeDocument/2006/relationships/slide" Target="slide20.xml"/><Relationship Id="rId23" Type="http://schemas.openxmlformats.org/officeDocument/2006/relationships/slide" Target="slide29.xml"/><Relationship Id="rId28" Type="http://schemas.openxmlformats.org/officeDocument/2006/relationships/slide" Target="slide36.xml"/><Relationship Id="rId10" Type="http://schemas.openxmlformats.org/officeDocument/2006/relationships/slide" Target="slide13.xml"/><Relationship Id="rId19" Type="http://schemas.openxmlformats.org/officeDocument/2006/relationships/slide" Target="slide25.xml"/><Relationship Id="rId31" Type="http://schemas.openxmlformats.org/officeDocument/2006/relationships/slide" Target="slide39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9.xml"/><Relationship Id="rId22" Type="http://schemas.openxmlformats.org/officeDocument/2006/relationships/slide" Target="slide28.xml"/><Relationship Id="rId27" Type="http://schemas.openxmlformats.org/officeDocument/2006/relationships/slide" Target="slide35.xml"/><Relationship Id="rId30" Type="http://schemas.openxmlformats.org/officeDocument/2006/relationships/slide" Target="slide38.xml"/><Relationship Id="rId8" Type="http://schemas.openxmlformats.org/officeDocument/2006/relationships/slide" Target="slide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53.jpeg"/><Relationship Id="rId7" Type="http://schemas.openxmlformats.org/officeDocument/2006/relationships/slide" Target="slide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9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6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664074"/>
              <a:chOff x="1065353" y="2659380"/>
              <a:chExt cx="10150155" cy="36640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87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3.2 </a:t>
            </a:r>
            <a:r>
              <a:rPr lang="en-US" altLang="zh-CN" sz="1800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466241"/>
              </p:ext>
            </p:extLst>
          </p:nvPr>
        </p:nvGraphicFramePr>
        <p:xfrm>
          <a:off x="1348681" y="513620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1" name="AxMath" r:id="rId5" imgW="3052440" imgH="213840" progId="Equation.AxMath">
                  <p:embed/>
                </p:oleObj>
              </mc:Choice>
              <mc:Fallback>
                <p:oleObj name="AxMath" r:id="rId5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8681" y="513620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2" name="AxMath" r:id="rId7" imgW="4313520" imgH="380880" progId="Equation.AxMath">
                  <p:embed/>
                </p:oleObj>
              </mc:Choice>
              <mc:Fallback>
                <p:oleObj name="AxMath" r:id="rId7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 speed-density linear model (Ref. </a:t>
                </a:r>
                <a:r>
                  <a:rPr lang="en-US" altLang="zh-CN" sz="1800" dirty="0">
                    <a:solidFill>
                      <a:srgbClr val="110087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0.8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</m:t>
                    </m:r>
                    <m: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reality is the maximum speed of a passenger)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203156"/>
              </p:ext>
            </p:extLst>
          </p:nvPr>
        </p:nvGraphicFramePr>
        <p:xfrm>
          <a:off x="2244725" y="3281363"/>
          <a:ext cx="770255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" name="AxMath" r:id="rId5" imgW="4402440" imgH="774360" progId="Equation.AxMath">
                  <p:embed/>
                </p:oleObj>
              </mc:Choice>
              <mc:Fallback>
                <p:oleObj name="AxMath" r:id="rId5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44725" y="3281363"/>
                        <a:ext cx="7702550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6DEBEAF8-263B-4532-8023-A8341A189C5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B8ACB-9B19-4283-818B-24AE8C7957A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9BE586-1E9F-4173-BA69-2757F23EEF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256F2F-763B-4648-A07A-7828D133F81E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5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6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7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7188583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2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048210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048210" cy="4882706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AxMath" r:id="rId6" imgW="4685400" imgH="936360" progId="Equation.AxMath">
                  <p:embed/>
                </p:oleObj>
              </mc:Choice>
              <mc:Fallback>
                <p:oleObj name="AxMath" r:id="rId6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45" y="2222287"/>
            <a:ext cx="11634980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0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1863688"/>
            <a:chOff x="5407719" y="4252044"/>
            <a:chExt cx="5460047" cy="2383977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9111079" y="5910653"/>
              <a:ext cx="1756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8854" y="2293981"/>
                <a:ext cx="11782363" cy="363651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854" y="2293981"/>
                <a:ext cx="11782363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1691719" y="2739239"/>
            <a:ext cx="5633693" cy="1158993"/>
            <a:chOff x="1691719" y="2739239"/>
            <a:chExt cx="5633693" cy="115899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3595217" y="3284621"/>
              <a:ext cx="499311" cy="288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0"/>
              <a:endCxn id="15" idx="2"/>
            </p:cNvCxnSpPr>
            <p:nvPr/>
          </p:nvCxnSpPr>
          <p:spPr>
            <a:xfrm flipH="1" flipV="1">
              <a:off x="2768296" y="3108571"/>
              <a:ext cx="233362" cy="460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1691719" y="2739239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173454"/>
              </p:ext>
            </p:extLst>
          </p:nvPr>
        </p:nvGraphicFramePr>
        <p:xfrm>
          <a:off x="1801813" y="3967163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1813" y="3967163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147731"/>
              </p:ext>
            </p:extLst>
          </p:nvPr>
        </p:nvGraphicFramePr>
        <p:xfrm>
          <a:off x="3637066" y="3431594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4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7066" y="3431594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040640"/>
              </p:ext>
            </p:extLst>
          </p:nvPr>
        </p:nvGraphicFramePr>
        <p:xfrm>
          <a:off x="3703403" y="430785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5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03403" y="430785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735011" y="4841075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7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2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3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8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7AA484-6697-45E5-885C-1293FFAA9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69" y="3732629"/>
            <a:ext cx="7463859" cy="26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1131359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65211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421651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0" y="-326474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8801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38170" y="2641069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E802637B-DBC8-4A5B-9627-AA13BC0DEF1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855A8C-D24A-4F6C-81B0-CC9D635644E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87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4 Model Analysis &amp; Structure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5 Critical Assumptions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6 Definitions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8 Overview of Math Model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9 Regular States - Coordinates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10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11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12 Regular States - Distribution -&gt; D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13 Regular States - v -&gt; Distribution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14 Regular States - Overall Recursion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15 Crowded State - Stowing &amp;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16 Crowded State -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17 Crowded State - Congestion Parameter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18 Crowded State - Interconversion Formula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19 Crowded State - Delete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20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21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23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24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25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26 Disembarking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27 Horizontal optimization - Satisfactory Index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28 Results Graph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29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31 SA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32 SA Conclusion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34 Different Aircrafts - Coordinates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35 Different Aircrafts - Coordinates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36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37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38 Different Aircrafts - Conclusion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39 Different Aircrafts - Conclusion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41 Strengths &amp; Weaknesses </a:t>
            </a:r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任意多边形 19">
            <a:hlinkClick r:id="rId33" action="ppaction://hlinksldjump"/>
            <a:extLst>
              <a:ext uri="{FF2B5EF4-FFF2-40B4-BE49-F238E27FC236}">
                <a16:creationId xmlns:a16="http://schemas.microsoft.com/office/drawing/2014/main" id="{652BB785-0028-4AC7-86E3-4B003863AA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2242729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5462015" cy="3636511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5462015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999894"/>
                  </p:ext>
                </p:extLst>
              </p:nvPr>
            </p:nvGraphicFramePr>
            <p:xfrm>
              <a:off x="6585526" y="2742602"/>
              <a:ext cx="453505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75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675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999894"/>
                  </p:ext>
                </p:extLst>
              </p:nvPr>
            </p:nvGraphicFramePr>
            <p:xfrm>
              <a:off x="6585526" y="2742602"/>
              <a:ext cx="453505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75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675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8" t="-8197" r="-10080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38" t="-8197" r="-1075" b="-6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767793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6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7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8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413735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70637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48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413735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18786" y="2717366"/>
            <a:ext cx="9354429" cy="3077375"/>
            <a:chOff x="6166796" y="2483839"/>
            <a:chExt cx="6915686" cy="2275089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999" y="2136795"/>
                <a:ext cx="10875181" cy="3636511"/>
              </a:xfrm>
            </p:spPr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did you think of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 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you’ve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2136795"/>
                <a:ext cx="1087518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000" y="2115775"/>
                <a:ext cx="10875181" cy="3636511"/>
              </a:xfrm>
            </p:spPr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000" y="2115775"/>
                <a:ext cx="1087518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550170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third factor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4E0C3EB-1768-4C67-B272-634C099FBE5D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84814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3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76259EAC-37D1-2949-9985-1018504F8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2" y="2180913"/>
            <a:ext cx="4188366" cy="404054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7193632" y="6389585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Fig. Sigmoid Model Demonstration</a:t>
            </a:r>
            <a:endParaRPr lang="x-none" sz="1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98370"/>
            <a:chOff x="47613" y="3050706"/>
            <a:chExt cx="11334385" cy="2598370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740266" y="5341299"/>
              <a:ext cx="4021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77276"/>
            <a:chOff x="619016" y="2983694"/>
            <a:chExt cx="10145770" cy="27772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4294099" y="5453193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</TotalTime>
  <Words>3244</Words>
  <Application>Microsoft Office PowerPoint</Application>
  <PresentationFormat>宽屏</PresentationFormat>
  <Paragraphs>572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Wingdings 2</vt:lpstr>
      <vt:lpstr>Colonna MT</vt:lpstr>
      <vt:lpstr>Times New Roman</vt:lpstr>
      <vt:lpstr>Edwardian Script ITC</vt:lpstr>
      <vt:lpstr>Wingdings</vt:lpstr>
      <vt:lpstr>Calibri</vt:lpstr>
      <vt:lpstr>宋体</vt:lpstr>
      <vt:lpstr>Cambria Math</vt:lpstr>
      <vt:lpstr>引用</vt:lpstr>
      <vt:lpstr>AxMath</vt:lpstr>
      <vt:lpstr>Equation.AxMath</vt:lpstr>
      <vt:lpstr> The Optimal Boarding &amp; Disembarking Method</vt:lpstr>
      <vt:lpstr>Table of Contents</vt:lpstr>
      <vt:lpstr>Part 1 The Structure of Our Model</vt:lpstr>
      <vt:lpstr>Model Analysis &amp; Structure</vt:lpstr>
      <vt:lpstr>Model Analysis &amp; Structure</vt:lpstr>
      <vt:lpstr>Critical Assumptions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PowerPoint 演示文稿</vt:lpstr>
      <vt:lpstr>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Thanks For Listening!</vt:lpstr>
      <vt:lpstr>Part 7 Appendix</vt:lpstr>
      <vt:lpstr>Hyperlinks</vt:lpstr>
      <vt:lpstr>Justification for the Assumption</vt:lpstr>
      <vt:lpstr>Total Boarding Time (Under Regular States)</vt:lpstr>
      <vt:lpstr>Using Matrixes to Describe Passenger States</vt:lpstr>
      <vt:lpstr>Mathematical (Algebraic) Simplifications</vt:lpstr>
      <vt:lpstr>The essence behind our mathematical model</vt:lpstr>
      <vt:lpstr>The reasons behind parallelity</vt:lpstr>
      <vt:lpstr>The core of the disembarking task</vt:lpstr>
      <vt:lpstr>Horizontal Optimization (Satisfactory Index)</vt:lpstr>
      <vt:lpstr>Sensitivity Analysis</vt:lpstr>
      <vt:lpstr>Sensitivity Analysis</vt:lpstr>
      <vt:lpstr>Sensitivity Analysis</vt:lpstr>
      <vt:lpstr>Sensitivity Analysis</vt:lpstr>
      <vt:lpstr>Sensitivity Analysis</vt:lpstr>
      <vt:lpstr>Sensitivity Analysis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Shao Eason</cp:lastModifiedBy>
  <cp:revision>284</cp:revision>
  <dcterms:created xsi:type="dcterms:W3CDTF">2022-04-09T13:58:34Z</dcterms:created>
  <dcterms:modified xsi:type="dcterms:W3CDTF">2022-04-19T07:41:40Z</dcterms:modified>
</cp:coreProperties>
</file>